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25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208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1830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251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6297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4747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824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905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288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43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564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043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095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43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5168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824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2D932-A0FC-45A3-94CB-E95930DBA83F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CA773F3-ACDA-44E0-B0D8-8A658BEAE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249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6" y="281354"/>
            <a:ext cx="10142741" cy="1327638"/>
          </a:xfrm>
        </p:spPr>
        <p:txBody>
          <a:bodyPr/>
          <a:lstStyle/>
          <a:p>
            <a:pPr algn="ctr"/>
            <a:r>
              <a:rPr lang="ru-RU" sz="2800" dirty="0" smtClean="0"/>
              <a:t>Ставропольский государственный аграрный университет</a:t>
            </a:r>
            <a:br>
              <a:rPr lang="ru-RU" sz="2800" dirty="0" smtClean="0"/>
            </a:br>
            <a:r>
              <a:rPr lang="ru-RU" sz="2800" dirty="0" smtClean="0"/>
              <a:t>Кафедра информационных систем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1389185"/>
            <a:ext cx="10142740" cy="512591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Б.1.10 ТЕХНОЛОГИЧЕСКИЕ ИННОВАЦИИ В СФЕРЕ ИНФОРМАЦИОННЫХ СИСТЕМ И ТЕХНОЛОГИЙ</a:t>
            </a:r>
          </a:p>
          <a:p>
            <a:r>
              <a:rPr lang="ru-RU" dirty="0"/>
              <a:t> 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практического занятия № 2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«УПРАВЛЕНИЕ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ИННОВАЦИОННЫМ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МУЛЬТИПЛИКАТОРОМ»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> </a:t>
            </a:r>
          </a:p>
          <a:p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Магистратура 09.04.02-1</a:t>
            </a:r>
            <a:endParaRPr lang="ru-RU" sz="1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Набор: 2021-2022   ИСИТ   1 курс 2 семестр</a:t>
            </a:r>
          </a:p>
          <a:p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Лекций: 12 часов</a:t>
            </a:r>
          </a:p>
          <a:p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Лабораторных работ- 24 часа</a:t>
            </a:r>
          </a:p>
          <a:p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Аттестация:  Зачет</a:t>
            </a:r>
            <a:endParaRPr lang="ru-RU" sz="1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Набор: 2020, 2021, 2022       2 курс 1 семестр прикладная информатика</a:t>
            </a:r>
          </a:p>
          <a:p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Лекций: 6 часов</a:t>
            </a:r>
          </a:p>
          <a:p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Практических  работ- 14 часа</a:t>
            </a:r>
          </a:p>
          <a:p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Аттестация:  Зачет</a:t>
            </a:r>
            <a:endParaRPr lang="ru-RU" sz="1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517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941" y="609600"/>
            <a:ext cx="9005061" cy="13208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Роль информационных массивов и источников в инновационной деятельности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502579"/>
              </p:ext>
            </p:extLst>
          </p:nvPr>
        </p:nvGraphicFramePr>
        <p:xfrm>
          <a:off x="1740876" y="2160588"/>
          <a:ext cx="7985830" cy="3881436"/>
        </p:xfrm>
        <a:graphic>
          <a:graphicData uri="http://schemas.openxmlformats.org/drawingml/2006/table">
            <a:tbl>
              <a:tblPr/>
              <a:tblGrid>
                <a:gridCol w="292164">
                  <a:extLst>
                    <a:ext uri="{9D8B030D-6E8A-4147-A177-3AD203B41FA5}">
                      <a16:colId xmlns:a16="http://schemas.microsoft.com/office/drawing/2014/main" val="1035860774"/>
                    </a:ext>
                  </a:extLst>
                </a:gridCol>
                <a:gridCol w="4952883">
                  <a:extLst>
                    <a:ext uri="{9D8B030D-6E8A-4147-A177-3AD203B41FA5}">
                      <a16:colId xmlns:a16="http://schemas.microsoft.com/office/drawing/2014/main" val="485549791"/>
                    </a:ext>
                  </a:extLst>
                </a:gridCol>
                <a:gridCol w="1502561">
                  <a:extLst>
                    <a:ext uri="{9D8B030D-6E8A-4147-A177-3AD203B41FA5}">
                      <a16:colId xmlns:a16="http://schemas.microsoft.com/office/drawing/2014/main" val="4231560646"/>
                    </a:ext>
                  </a:extLst>
                </a:gridCol>
                <a:gridCol w="1238222">
                  <a:extLst>
                    <a:ext uri="{9D8B030D-6E8A-4147-A177-3AD203B41FA5}">
                      <a16:colId xmlns:a16="http://schemas.microsoft.com/office/drawing/2014/main" val="3861037829"/>
                    </a:ext>
                  </a:extLst>
                </a:gridCol>
              </a:tblGrid>
              <a:tr h="1042262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effectLst/>
                        </a:rPr>
                        <a:t>№</a:t>
                      </a:r>
                    </a:p>
                    <a:p>
                      <a:pPr algn="just"/>
                      <a:r>
                        <a:rPr lang="ru-RU" sz="1200">
                          <a:effectLst/>
                        </a:rPr>
                        <a:t>п/п</a:t>
                      </a:r>
                    </a:p>
                  </a:txBody>
                  <a:tcPr marL="46176" marR="46176" marT="46176" marB="4617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Источники информации</a:t>
                      </a:r>
                    </a:p>
                  </a:txBody>
                  <a:tcPr marL="46176" marR="46176" marT="46176" marB="4617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Условное</a:t>
                      </a:r>
                    </a:p>
                    <a:p>
                      <a:pPr algn="ctr"/>
                      <a:r>
                        <a:rPr lang="ru-RU" sz="1200">
                          <a:effectLst/>
                        </a:rPr>
                        <a:t>название</a:t>
                      </a:r>
                    </a:p>
                    <a:p>
                      <a:pPr algn="ctr"/>
                      <a:r>
                        <a:rPr lang="ru-RU" sz="1200">
                          <a:effectLst/>
                        </a:rPr>
                        <a:t>БД</a:t>
                      </a:r>
                    </a:p>
                  </a:txBody>
                  <a:tcPr marL="46176" marR="46176" marT="46176" marB="4617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Возможн.</a:t>
                      </a:r>
                    </a:p>
                    <a:p>
                      <a:pPr algn="ctr"/>
                      <a:r>
                        <a:rPr lang="ru-RU" sz="1200">
                          <a:effectLst/>
                        </a:rPr>
                        <a:t>процентн.</a:t>
                      </a:r>
                    </a:p>
                    <a:p>
                      <a:pPr algn="ctr"/>
                      <a:r>
                        <a:rPr lang="ru-RU" sz="1200">
                          <a:effectLst/>
                        </a:rPr>
                        <a:t>вклад</a:t>
                      </a:r>
                    </a:p>
                  </a:txBody>
                  <a:tcPr marL="46176" marR="46176" marT="46176" marB="4617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8912973"/>
                  </a:ext>
                </a:extLst>
              </a:tr>
              <a:tr h="662298"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1</a:t>
                      </a:r>
                    </a:p>
                  </a:txBody>
                  <a:tcPr marL="46176" marR="46176" marT="46176" marB="4617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effectLst/>
                        </a:rPr>
                        <a:t>Общие публикации, специальные публикации, специальные базы данных</a:t>
                      </a:r>
                    </a:p>
                  </a:txBody>
                  <a:tcPr marL="46176" marR="46176" marT="46176" marB="4617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"Текст"</a:t>
                      </a:r>
                    </a:p>
                  </a:txBody>
                  <a:tcPr marL="46176" marR="46176" marT="46176" marB="4617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30-40</a:t>
                      </a:r>
                    </a:p>
                  </a:txBody>
                  <a:tcPr marL="46176" marR="46176" marT="46176" marB="4617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035437"/>
                  </a:ext>
                </a:extLst>
              </a:tr>
              <a:tr h="662298"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2</a:t>
                      </a:r>
                    </a:p>
                  </a:txBody>
                  <a:tcPr marL="46176" marR="46176" marT="46176" marB="4617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effectLst/>
                        </a:rPr>
                        <a:t>Клиенты, поставщики, банки, распределители ресурс, различные агентства</a:t>
                      </a:r>
                    </a:p>
                  </a:txBody>
                  <a:tcPr marL="46176" marR="46176" marT="46176" marB="4617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"Фирма"</a:t>
                      </a:r>
                    </a:p>
                  </a:txBody>
                  <a:tcPr marL="46176" marR="46176" marT="46176" marB="4617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30-40</a:t>
                      </a:r>
                    </a:p>
                  </a:txBody>
                  <a:tcPr marL="46176" marR="46176" marT="46176" marB="4617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4280731"/>
                  </a:ext>
                </a:extLst>
              </a:tr>
              <a:tr h="662298"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3</a:t>
                      </a:r>
                    </a:p>
                  </a:txBody>
                  <a:tcPr marL="46176" marR="46176" marT="46176" marB="4617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effectLst/>
                        </a:rPr>
                        <a:t>Общественные службы, административные органы, консультационные системы</a:t>
                      </a:r>
                    </a:p>
                  </a:txBody>
                  <a:tcPr marL="46176" marR="46176" marT="46176" marB="4617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"Консультант"</a:t>
                      </a:r>
                    </a:p>
                  </a:txBody>
                  <a:tcPr marL="46176" marR="46176" marT="46176" marB="4617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10-15</a:t>
                      </a:r>
                    </a:p>
                  </a:txBody>
                  <a:tcPr marL="46176" marR="46176" marT="46176" marB="4617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9086322"/>
                  </a:ext>
                </a:extLst>
              </a:tr>
              <a:tr h="852280"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4</a:t>
                      </a:r>
                    </a:p>
                  </a:txBody>
                  <a:tcPr marL="46176" marR="46176" marT="46176" marB="4617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effectLst/>
                        </a:rPr>
                        <a:t>Выставки, ярмарки, презентации, салоны, конференции, рекламы, публикации</a:t>
                      </a:r>
                    </a:p>
                  </a:txBody>
                  <a:tcPr marL="46176" marR="46176" marT="46176" marB="4617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"Беседа"</a:t>
                      </a:r>
                    </a:p>
                  </a:txBody>
                  <a:tcPr marL="46176" marR="46176" marT="46176" marB="4617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5-6</a:t>
                      </a:r>
                    </a:p>
                  </a:txBody>
                  <a:tcPr marL="46176" marR="46176" marT="46176" marB="4617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814245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3364878" y="-461665"/>
            <a:ext cx="2335382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945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Информационные задачи </a:t>
            </a:r>
            <a:r>
              <a:rPr lang="en-US" dirty="0" smtClean="0"/>
              <a:t>IT</a:t>
            </a:r>
            <a:r>
              <a:rPr lang="ru-RU" dirty="0" smtClean="0"/>
              <a:t> служб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/>
              <a:t>ITслужба</a:t>
            </a:r>
            <a:r>
              <a:rPr lang="ru-RU" dirty="0"/>
              <a:t> должна своевременно (в зависимости от рыночных условий) выполнять следующие информационные задачи:</a:t>
            </a:r>
          </a:p>
          <a:p>
            <a:r>
              <a:rPr lang="ru-RU" dirty="0" smtClean="0"/>
              <a:t>Систематическое </a:t>
            </a:r>
            <a:r>
              <a:rPr lang="ru-RU" dirty="0"/>
              <a:t>и комплексное накопление, обработку и распределение в организации информации</a:t>
            </a:r>
          </a:p>
          <a:p>
            <a:r>
              <a:rPr lang="ru-RU" dirty="0"/>
              <a:t>Обеспечение сравнительного анализа поступающей информации в интересах оперативного управления и достижения стратегических целей.</a:t>
            </a:r>
          </a:p>
          <a:p>
            <a:r>
              <a:rPr lang="ru-RU" dirty="0"/>
              <a:t>Постоянный и особый контроль за характером функциональной деятельности компаний-конкурентов</a:t>
            </a:r>
          </a:p>
          <a:p>
            <a:r>
              <a:rPr lang="ru-RU" dirty="0"/>
              <a:t>Информационное обеспечение инновационной деятельности</a:t>
            </a:r>
          </a:p>
          <a:p>
            <a:r>
              <a:rPr lang="ru-RU" dirty="0"/>
              <a:t>Целевые информационные исследования в интересах инновационных процессов</a:t>
            </a:r>
          </a:p>
          <a:p>
            <a:r>
              <a:rPr lang="ru-RU" dirty="0"/>
              <a:t>Анализ информации по факторам и элементам риска</a:t>
            </a:r>
          </a:p>
          <a:p>
            <a:r>
              <a:rPr lang="ru-RU" dirty="0"/>
              <a:t>Целевое накопление информации по запросам руководства, маркетологов и др. программ и направлений.</a:t>
            </a:r>
          </a:p>
          <a:p>
            <a:r>
              <a:rPr lang="ru-RU" dirty="0"/>
              <a:t>Формирование системы БД, а затем и системы знаний (информационных массивов и методик их обработки и использования для конкретной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0437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290146"/>
            <a:ext cx="10946097" cy="164025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Основные составляющие требований к инновационной 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информации</a:t>
            </a:r>
            <a:b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Задача № 2 Дать полную характеристику составляющих</a:t>
            </a:r>
            <a:endParaRPr lang="ru-RU" dirty="0"/>
          </a:p>
        </p:txBody>
      </p:sp>
      <p:pic>
        <p:nvPicPr>
          <p:cNvPr id="8194" name="Picture 2" descr="https://studfile.net/html/2706/86/html_VTAJMVkhIZ.izn5/img-g8THZc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8269" y="2623099"/>
            <a:ext cx="4381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2023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№ 3</a:t>
            </a:r>
            <a:br>
              <a:rPr lang="ru-RU" dirty="0" smtClean="0"/>
            </a:b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поисковой системе найти и записать определения:  1 реализация, 2. имитация. 3 модификация</a:t>
            </a: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s://studfile.net/html/2706/86/html_VTAJMVkhIZ.izn5/img-hKKRKW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278" y="1925698"/>
            <a:ext cx="8384991" cy="2804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3108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 обрабатываемой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В конечном итоге собираемая, обрабатываемая информация должна помочь найти ответы на ряд вопросов:</a:t>
            </a:r>
          </a:p>
          <a:p>
            <a:r>
              <a:rPr lang="ru-RU" dirty="0" smtClean="0"/>
              <a:t>Кому </a:t>
            </a:r>
            <a:r>
              <a:rPr lang="ru-RU" dirty="0"/>
              <a:t>и какая информация требуется?</a:t>
            </a:r>
          </a:p>
          <a:p>
            <a:r>
              <a:rPr lang="ru-RU" dirty="0"/>
              <a:t>Какие базы данных требуется наблюдать?</a:t>
            </a:r>
          </a:p>
          <a:p>
            <a:r>
              <a:rPr lang="ru-RU" dirty="0"/>
              <a:t>Кто должен поставить данную информацию?</a:t>
            </a:r>
          </a:p>
          <a:p>
            <a:r>
              <a:rPr lang="ru-RU" dirty="0"/>
              <a:t>Кому и как поставлять информацию для различных инновационных элементов и этапов?</a:t>
            </a:r>
          </a:p>
          <a:p>
            <a:r>
              <a:rPr lang="ru-RU" dirty="0"/>
              <a:t>Составные части общего информационного массива.</a:t>
            </a:r>
          </a:p>
          <a:p>
            <a:r>
              <a:rPr lang="ru-RU" dirty="0"/>
              <a:t>Методы анализа и оценки достоверности и ценности информации.</a:t>
            </a:r>
          </a:p>
          <a:p>
            <a:r>
              <a:rPr lang="ru-RU" dirty="0"/>
              <a:t>Места накопления, центры распределения и управления информации в интересах инноваций.</a:t>
            </a:r>
          </a:p>
          <a:p>
            <a:r>
              <a:rPr lang="ru-RU" dirty="0"/>
              <a:t>Методы ускорения формирования и использования созданных (создаваемых) управленческих решений</a:t>
            </a:r>
          </a:p>
          <a:p>
            <a:r>
              <a:rPr lang="ru-RU" dirty="0"/>
              <a:t>Обратная связь, в том числе корректировка потребностей инновационной информации и целей реализуемых инноваций.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237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Оценка </a:t>
            </a:r>
            <a:r>
              <a:rPr lang="ru-RU" dirty="0"/>
              <a:t>качества (эффективности) информации для инновационных процессов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Для оценки качества (эффективности) информации для инновационных процессов используются критерии:</a:t>
            </a:r>
          </a:p>
          <a:p>
            <a:r>
              <a:rPr lang="ru-RU" dirty="0" smtClean="0"/>
              <a:t>Значимость</a:t>
            </a:r>
            <a:r>
              <a:rPr lang="ru-RU" dirty="0"/>
              <a:t>, надежность источника и роль (важность) потребителя информации для инновационного процесса (главные потоки)</a:t>
            </a:r>
          </a:p>
          <a:p>
            <a:r>
              <a:rPr lang="ru-RU" dirty="0"/>
              <a:t>Эффективность источника по фактору "свежести" в виде интервала между событием и поступлением (предоставлением потребителю в организации) – фактор "срочности".</a:t>
            </a:r>
          </a:p>
          <a:p>
            <a:r>
              <a:rPr lang="ru-RU" dirty="0"/>
              <a:t>Характер конфиденциальности вводимой инновации и информации, касающейся инновационного процесса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34670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717497" cy="1320800"/>
          </a:xfrm>
        </p:spPr>
        <p:txBody>
          <a:bodyPr/>
          <a:lstStyle/>
          <a:p>
            <a:r>
              <a:rPr lang="ru-RU" dirty="0"/>
              <a:t>Информация для принятия инновационных решений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Информация </a:t>
            </a:r>
            <a:r>
              <a:rPr lang="ru-RU" dirty="0"/>
              <a:t>для принятия инновационных решений должна учитывать несколько обязательных условий:</a:t>
            </a:r>
          </a:p>
          <a:p>
            <a:r>
              <a:rPr lang="ru-RU" dirty="0"/>
              <a:t>— опираться на имеющиеся ресурсы (времени, людей, финансов, техники и технологии и др.).</a:t>
            </a:r>
          </a:p>
          <a:p>
            <a:r>
              <a:rPr lang="ru-RU" dirty="0"/>
              <a:t>— инновации планируются с целью осуществления масштабных изменений в функциональной деятельности.</a:t>
            </a:r>
          </a:p>
          <a:p>
            <a:r>
              <a:rPr lang="ru-RU" dirty="0"/>
              <a:t>— в ходе внедрения инноваций необходимо ограничить возможный ущерб.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5119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1581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9803097" cy="388077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Анализ процесса управления инновационной деятельностью и содержания информации, необходимой для управления, показывают, что большой объем и разнообразие информации и сложность существа управления требуют использования специальных методик, позволяющих ускорить инновационные процессы и повысить эффективность внедрения инноваций.</a:t>
            </a:r>
          </a:p>
          <a:p>
            <a:pPr marL="0" indent="0">
              <a:buNone/>
            </a:pPr>
            <a:r>
              <a:rPr lang="ru-RU" dirty="0" smtClean="0"/>
              <a:t>Все </a:t>
            </a:r>
            <a:r>
              <a:rPr lang="ru-RU" dirty="0"/>
              <a:t>вышеперечисленное позволяет сформировать общую модель инновационного процесса, а также содержание, последовательность и характер выполняемых работ, по возможности максимально формализуя деятельность различных групп, участвующих в процессе разработки, внедрения и исполнения инноваций в практической деятельности, заботясь о сокращении времени и повышении качества каждой инновации.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029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1323"/>
          </a:xfrm>
        </p:spPr>
        <p:txBody>
          <a:bodyPr>
            <a:normAutofit fontScale="90000"/>
          </a:bodyPr>
          <a:lstStyle/>
          <a:p>
            <a:r>
              <a:rPr lang="ru-RU" dirty="0"/>
              <a:t>Управление инновационным процессом</a:t>
            </a:r>
            <a:br>
              <a:rPr lang="ru-RU" dirty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9438" y="1230923"/>
            <a:ext cx="1135379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Управление инновационным процессом можно охарактеризовать как процесс сбора, обработки и анализа информации, касающейся инновационной деятельности и принятия решений, обеспечивающих своевременность корректировки действий, во имя поддержания желаемой эффективности инноваций социального, экономического и технико-технологического характера (рис.21).</a:t>
            </a:r>
            <a:endParaRPr lang="ru-RU" dirty="0"/>
          </a:p>
        </p:txBody>
      </p:sp>
      <p:pic>
        <p:nvPicPr>
          <p:cNvPr id="1028" name="Picture 4" descr="https://studfile.net/html/2706/86/html_VTAJMVkhIZ.izn5/img-FRVI4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438" y="2724150"/>
            <a:ext cx="5857875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 rot="10800000" flipV="1">
            <a:off x="489438" y="4279713"/>
            <a:ext cx="69459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Рис. 21. Основные составляющие и требование сокращения времени при управлении инновациями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0800000" flipV="1">
            <a:off x="3033345" y="5079932"/>
            <a:ext cx="86428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Таким образом, интересы и задачи управления инновационной деятельностью особенно чутко реагирует на временные характеристики и их значения. Задача минимизации времени в инновационных процессах является особенно важной для получения конкурентного преимущества.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4380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1   Рассчитать временные показатели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1. Время сбора информации инновационной направленности   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Т(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Напр.</a:t>
            </a:r>
            <a:r>
              <a:rPr lang="ru-RU" sz="1200" dirty="0" smtClean="0"/>
              <a:t>)</a:t>
            </a:r>
          </a:p>
          <a:p>
            <a:pPr marL="0" indent="0">
              <a:buNone/>
            </a:pPr>
            <a:r>
              <a:rPr lang="en-US" sz="2000" dirty="0" smtClean="0"/>
              <a:t>t</a:t>
            </a:r>
            <a:r>
              <a:rPr lang="en-US" sz="1200" dirty="0" smtClean="0"/>
              <a:t> </a:t>
            </a:r>
            <a:r>
              <a:rPr lang="ru-RU" sz="1200" dirty="0" err="1" smtClean="0"/>
              <a:t>сб</a:t>
            </a:r>
            <a:r>
              <a:rPr lang="ru-RU" sz="1200" dirty="0" smtClean="0"/>
              <a:t> = 0.5 часа, </a:t>
            </a:r>
            <a:r>
              <a:rPr lang="en-US" sz="2000" dirty="0"/>
              <a:t>t</a:t>
            </a:r>
            <a:r>
              <a:rPr lang="en-US" sz="1200" dirty="0"/>
              <a:t> </a:t>
            </a:r>
            <a:r>
              <a:rPr lang="ru-RU" sz="1200" dirty="0" err="1" smtClean="0"/>
              <a:t>обр</a:t>
            </a:r>
            <a:r>
              <a:rPr lang="ru-RU" sz="1200" dirty="0" smtClean="0"/>
              <a:t> </a:t>
            </a:r>
            <a:r>
              <a:rPr lang="ru-RU" sz="1200" dirty="0"/>
              <a:t>= </a:t>
            </a:r>
            <a:r>
              <a:rPr lang="ru-RU" sz="1200" dirty="0" smtClean="0"/>
              <a:t>0.8 часа,</a:t>
            </a:r>
            <a:r>
              <a:rPr lang="en-US" sz="2000" dirty="0"/>
              <a:t> t</a:t>
            </a:r>
            <a:r>
              <a:rPr lang="en-US" sz="1200" dirty="0"/>
              <a:t> </a:t>
            </a:r>
            <a:r>
              <a:rPr lang="ru-RU" sz="1200" dirty="0" smtClean="0"/>
              <a:t>анализа </a:t>
            </a:r>
            <a:r>
              <a:rPr lang="ru-RU" sz="1200" dirty="0"/>
              <a:t>= 0.5 </a:t>
            </a:r>
            <a:r>
              <a:rPr lang="ru-RU" sz="1200" dirty="0" smtClean="0"/>
              <a:t>часа</a:t>
            </a:r>
          </a:p>
          <a:p>
            <a:pPr marL="0" indent="0">
              <a:buNone/>
            </a:pPr>
            <a:endParaRPr lang="ru-RU" sz="1200" dirty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sz="1200" dirty="0" smtClean="0"/>
              <a:t>. </a:t>
            </a:r>
            <a:r>
              <a:rPr lang="ru-RU" dirty="0" smtClean="0"/>
              <a:t>Время решения инновационного характера    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 решения ИХ)</a:t>
            </a:r>
          </a:p>
          <a:p>
            <a:pPr marL="0" indent="0">
              <a:buNone/>
            </a:pPr>
            <a:r>
              <a:rPr lang="en-US" sz="2400" dirty="0"/>
              <a:t>t</a:t>
            </a:r>
            <a:r>
              <a:rPr lang="en-US" sz="1400" dirty="0"/>
              <a:t> </a:t>
            </a:r>
            <a:r>
              <a:rPr lang="ru-RU" sz="1400" dirty="0" err="1" smtClean="0"/>
              <a:t>реш.социальное</a:t>
            </a:r>
            <a:r>
              <a:rPr lang="ru-RU" sz="1400" dirty="0" smtClean="0"/>
              <a:t> </a:t>
            </a:r>
            <a:r>
              <a:rPr lang="ru-RU" sz="1400" dirty="0"/>
              <a:t>= </a:t>
            </a:r>
            <a:r>
              <a:rPr lang="ru-RU" sz="1400" dirty="0" smtClean="0"/>
              <a:t>0.3 </a:t>
            </a:r>
            <a:r>
              <a:rPr lang="ru-RU" sz="1400" dirty="0"/>
              <a:t>часа, </a:t>
            </a:r>
            <a:r>
              <a:rPr lang="en-US" sz="2400" dirty="0"/>
              <a:t>t</a:t>
            </a:r>
            <a:r>
              <a:rPr lang="en-US" sz="1400" dirty="0"/>
              <a:t> </a:t>
            </a:r>
            <a:r>
              <a:rPr lang="ru-RU" sz="1400" dirty="0" err="1" smtClean="0"/>
              <a:t>реш.экономич</a:t>
            </a:r>
            <a:r>
              <a:rPr lang="ru-RU" sz="1400" dirty="0" smtClean="0"/>
              <a:t>.= 0.75 </a:t>
            </a:r>
            <a:r>
              <a:rPr lang="ru-RU" sz="1400" dirty="0"/>
              <a:t>часа,</a:t>
            </a:r>
            <a:r>
              <a:rPr lang="en-US" sz="2400" dirty="0"/>
              <a:t> t</a:t>
            </a:r>
            <a:r>
              <a:rPr lang="en-US" sz="1400" dirty="0"/>
              <a:t> </a:t>
            </a:r>
            <a:r>
              <a:rPr lang="ru-RU" sz="1400" dirty="0" smtClean="0"/>
              <a:t>технико-эконом.= 0.23 </a:t>
            </a:r>
            <a:r>
              <a:rPr lang="ru-RU" sz="1400" dirty="0"/>
              <a:t>часа</a:t>
            </a:r>
          </a:p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409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165" y="153612"/>
            <a:ext cx="10242712" cy="866296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инновационного процесса, построенная в соответствии с теорией жизненного цикла</a:t>
            </a:r>
            <a:r>
              <a:rPr lang="ru-RU" dirty="0"/>
              <a:t> </a:t>
            </a:r>
            <a:endParaRPr lang="ru-RU" dirty="0"/>
          </a:p>
        </p:txBody>
      </p:sp>
      <p:pic>
        <p:nvPicPr>
          <p:cNvPr id="2052" name="Picture 4" descr="https://studfile.net/html/2706/86/html_VTAJMVkhIZ.izn5/img-uMmC3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27" y="1085457"/>
            <a:ext cx="5195928" cy="3126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 rot="10800000" flipV="1">
            <a:off x="430823" y="4394074"/>
            <a:ext cx="371914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Рис. 22. Основные этапы жизненного цикла инновационного процесса на фоне жизненного цикла организации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24754" y="3613447"/>
            <a:ext cx="70426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Опыт инновационного менеджмента свидетельствует о том, что каждый из основных этапов жизненного цикла инновационного процесса (создание инноваций, их внедрения и роста, а также замедленного роста – рис. 22), применительно к информационным потокам и временным характеристикам отличается спецификой поиска и использования до момента возврата инвестиций, вложенных в процессе инноваций (рис. 22).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731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1253828" cy="1320800"/>
          </a:xfrm>
        </p:spPr>
        <p:txBody>
          <a:bodyPr/>
          <a:lstStyle/>
          <a:p>
            <a:r>
              <a:rPr lang="ru-RU" dirty="0" smtClean="0"/>
              <a:t>Время оценки специфических управленческих составляющих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Таким образом, общий подход к оценке Т </a:t>
            </a:r>
            <a:r>
              <a:rPr lang="ru-RU" baseline="-25000" dirty="0" err="1"/>
              <a:t>упр.</a:t>
            </a:r>
            <a:r>
              <a:rPr lang="ru-RU" dirty="0" err="1"/>
              <a:t>целесообразно</a:t>
            </a:r>
            <a:r>
              <a:rPr lang="ru-RU" dirty="0"/>
              <a:t> сочетать со спецификой управленческих составляющих по сумме всех этапов жизненного цикла инновационного процесса (2):</a:t>
            </a:r>
          </a:p>
          <a:p>
            <a:pPr marL="0" indent="0">
              <a:buNone/>
            </a:pPr>
            <a:r>
              <a:rPr lang="ru-RU" dirty="0"/>
              <a:t>Т </a:t>
            </a:r>
            <a:r>
              <a:rPr lang="ru-RU" baseline="-25000" dirty="0"/>
              <a:t>упр. </a:t>
            </a:r>
            <a:r>
              <a:rPr lang="ru-RU" baseline="-25000" dirty="0" err="1"/>
              <a:t>иннов</a:t>
            </a:r>
            <a:r>
              <a:rPr lang="ru-RU" baseline="-25000" dirty="0"/>
              <a:t>.</a:t>
            </a:r>
            <a:r>
              <a:rPr lang="ru-RU" dirty="0"/>
              <a:t>= </a:t>
            </a:r>
            <a:r>
              <a:rPr lang="ru-RU" dirty="0" err="1"/>
              <a:t>Т</a:t>
            </a:r>
            <a:r>
              <a:rPr lang="ru-RU" baseline="-25000" dirty="0" err="1"/>
              <a:t>упр</a:t>
            </a:r>
            <a:r>
              <a:rPr lang="ru-RU" baseline="-25000" dirty="0"/>
              <a:t>. </a:t>
            </a:r>
            <a:r>
              <a:rPr lang="ru-RU" baseline="-25000" dirty="0" err="1"/>
              <a:t>созд</a:t>
            </a:r>
            <a:r>
              <a:rPr lang="ru-RU" baseline="-25000" dirty="0"/>
              <a:t>.</a:t>
            </a:r>
            <a:r>
              <a:rPr lang="ru-RU" dirty="0"/>
              <a:t>+ </a:t>
            </a:r>
            <a:r>
              <a:rPr lang="ru-RU" dirty="0" err="1"/>
              <a:t>Т</a:t>
            </a:r>
            <a:r>
              <a:rPr lang="ru-RU" baseline="-25000" dirty="0" err="1"/>
              <a:t>упр</a:t>
            </a:r>
            <a:r>
              <a:rPr lang="ru-RU" baseline="-25000" dirty="0"/>
              <a:t>. </a:t>
            </a:r>
            <a:r>
              <a:rPr lang="ru-RU" baseline="-25000" dirty="0" err="1"/>
              <a:t>внедр</a:t>
            </a:r>
            <a:r>
              <a:rPr lang="ru-RU" baseline="-25000" dirty="0"/>
              <a:t>.</a:t>
            </a:r>
            <a:r>
              <a:rPr lang="ru-RU" dirty="0"/>
              <a:t>+ </a:t>
            </a:r>
            <a:r>
              <a:rPr lang="ru-RU" dirty="0" err="1"/>
              <a:t>Т</a:t>
            </a:r>
            <a:r>
              <a:rPr lang="ru-RU" baseline="-25000" dirty="0" err="1"/>
              <a:t>упр</a:t>
            </a:r>
            <a:r>
              <a:rPr lang="ru-RU" baseline="-25000" dirty="0"/>
              <a:t>. роста</a:t>
            </a:r>
            <a:r>
              <a:rPr lang="ru-RU" dirty="0"/>
              <a:t>+ </a:t>
            </a:r>
            <a:r>
              <a:rPr lang="ru-RU" dirty="0" err="1"/>
              <a:t>Т</a:t>
            </a:r>
            <a:r>
              <a:rPr lang="ru-RU" baseline="-25000" dirty="0" err="1"/>
              <a:t>упр</a:t>
            </a:r>
            <a:r>
              <a:rPr lang="ru-RU" baseline="-25000" dirty="0"/>
              <a:t>. зам. роста. </a:t>
            </a:r>
            <a:r>
              <a:rPr lang="ru-RU" dirty="0"/>
              <a:t>(2),</a:t>
            </a:r>
          </a:p>
          <a:p>
            <a:pPr marL="0" indent="0">
              <a:buNone/>
            </a:pPr>
            <a:r>
              <a:rPr lang="ru-RU" dirty="0"/>
              <a:t>где:</a:t>
            </a:r>
          </a:p>
          <a:p>
            <a:pPr marL="0" indent="0">
              <a:buNone/>
            </a:pPr>
            <a:r>
              <a:rPr lang="ru-RU" dirty="0"/>
              <a:t>Т </a:t>
            </a:r>
            <a:r>
              <a:rPr lang="ru-RU" baseline="-25000" dirty="0"/>
              <a:t>упр. </a:t>
            </a:r>
            <a:r>
              <a:rPr lang="ru-RU" baseline="-25000" dirty="0" err="1"/>
              <a:t>иннов</a:t>
            </a:r>
            <a:r>
              <a:rPr lang="ru-RU" baseline="-25000" dirty="0"/>
              <a:t>.</a:t>
            </a:r>
            <a:r>
              <a:rPr lang="ru-RU" dirty="0"/>
              <a:t>– общее время управления инновационным процессом, а значения </a:t>
            </a:r>
            <a:r>
              <a:rPr lang="ru-RU" dirty="0" err="1"/>
              <a:t>Т</a:t>
            </a:r>
            <a:r>
              <a:rPr lang="ru-RU" baseline="-25000" dirty="0" err="1"/>
              <a:t>упр.</a:t>
            </a:r>
            <a:r>
              <a:rPr lang="ru-RU" dirty="0" err="1"/>
              <a:t>по</a:t>
            </a:r>
            <a:r>
              <a:rPr lang="ru-RU" dirty="0"/>
              <a:t> этапам – время управления инновационной деятельностью на каждом из этапов.</a:t>
            </a:r>
          </a:p>
          <a:p>
            <a:pPr marL="0" indent="0">
              <a:buNone/>
            </a:pPr>
            <a:r>
              <a:rPr lang="ru-RU" dirty="0"/>
              <a:t>Подобный подход позволяет более обоснованно и четко управлять инновационной деятельностью в организации, обеспечивая количественную оценку по каждому из этапов инновационного процесса и жизненного цикла инновации в организации в целом.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7465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5285"/>
          </a:xfrm>
        </p:spPr>
        <p:txBody>
          <a:bodyPr/>
          <a:lstStyle/>
          <a:p>
            <a:r>
              <a:rPr lang="ru-RU" dirty="0" smtClean="0"/>
              <a:t>Характер информационных потоков</a:t>
            </a:r>
            <a:endParaRPr lang="ru-RU" dirty="0"/>
          </a:p>
        </p:txBody>
      </p:sp>
      <p:pic>
        <p:nvPicPr>
          <p:cNvPr id="3074" name="Picture 2" descr="https://studfile.net/html/2706/86/html_VTAJMVkhIZ.izn5/img-RCIo4i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23" y="2186940"/>
            <a:ext cx="59817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4123" y="556768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Рис. 23. Характер изменения информационных потоков по мере внедрения инноваций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62700" y="2905707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Естественно, что потоки информации, необходимые для управления функциональной деятельности и обеспечения инновационного процесса поступают в организацию как средство (единый поток), а уже в организации происходит процесс выделения информации, касающейся инновационного процесса (рис. 23).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1281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233920" cy="1320800"/>
          </a:xfrm>
        </p:spPr>
        <p:txBody>
          <a:bodyPr/>
          <a:lstStyle/>
          <a:p>
            <a:r>
              <a:rPr lang="ru-RU" i="1" dirty="0"/>
              <a:t>Система разделения и объединения, информации в интересах инновации</a:t>
            </a:r>
            <a:endParaRPr lang="ru-RU" dirty="0"/>
          </a:p>
        </p:txBody>
      </p:sp>
      <p:pic>
        <p:nvPicPr>
          <p:cNvPr id="4098" name="Picture 2" descr="https://studfile.net/html/2706/86/html_VTAJMVkhIZ.izn5/img-NhWtMY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463" y="1930400"/>
            <a:ext cx="6143625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820958" y="1930400"/>
            <a:ext cx="487281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Потоки информации, необходимые для функциональной деятельности и обеспечения инновационных процессов значительно различаются. Так, информация для функционирования отличается относительно устойчивостью потока по количеству источников, характеристическим данным (рынки, товары, клиенты, партнеры, конкуренты) и чаще всего оценивается количественными значениями. Информация, необходимая для инновационных процессов имеет качественную направленность, увеличением числа источников информации, параметров и постоянным изменением спектра информации, что затрудняет формализацию, наличия постоянных Баз данных (БД) и традиций в методах обработки (методах).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280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1016435" cy="1320800"/>
          </a:xfrm>
        </p:spPr>
        <p:txBody>
          <a:bodyPr/>
          <a:lstStyle/>
          <a:p>
            <a:r>
              <a:rPr lang="ru-RU" dirty="0" smtClean="0"/>
              <a:t>Источники формирования инновационных процессов</a:t>
            </a:r>
            <a:endParaRPr lang="ru-RU" dirty="0"/>
          </a:p>
        </p:txBody>
      </p:sp>
      <p:pic>
        <p:nvPicPr>
          <p:cNvPr id="5122" name="Picture 2" descr="https://studfile.net/html/2706/86/html_VTAJMVkhIZ.izn5/img-5s55QR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69" y="2463748"/>
            <a:ext cx="5753100" cy="295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336323" y="2463748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и содержание обработки информации, распределения по направлениям и содержанию потоков зависят от области бизнеса, размера организации и специфики инновационных процессов, осуществляемых по направлениям и содержанию инноваций. Содержание существа информационных потоков различается в зависимости от источников побудивших инновационные процессы. В силу того, что инновации носят социально-экономическую направленность, то источниками информации могут служить изменения демографического характера, изменения в восприятии потребителей в отношении к товарам и услугам или новые знания, позволяющие предложить новые товары и услуги (рис.25).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3062" y="555009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Рис. 25. Возможные источники для инновационных процессов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8220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Базы данных информации по инновациям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383819"/>
              </p:ext>
            </p:extLst>
          </p:nvPr>
        </p:nvGraphicFramePr>
        <p:xfrm>
          <a:off x="542413" y="2443396"/>
          <a:ext cx="5785435" cy="2045970"/>
        </p:xfrm>
        <a:graphic>
          <a:graphicData uri="http://schemas.openxmlformats.org/drawingml/2006/table">
            <a:tbl>
              <a:tblPr/>
              <a:tblGrid>
                <a:gridCol w="1439116">
                  <a:extLst>
                    <a:ext uri="{9D8B030D-6E8A-4147-A177-3AD203B41FA5}">
                      <a16:colId xmlns:a16="http://schemas.microsoft.com/office/drawing/2014/main" val="2302991532"/>
                    </a:ext>
                  </a:extLst>
                </a:gridCol>
                <a:gridCol w="1448773">
                  <a:extLst>
                    <a:ext uri="{9D8B030D-6E8A-4147-A177-3AD203B41FA5}">
                      <a16:colId xmlns:a16="http://schemas.microsoft.com/office/drawing/2014/main" val="1997556820"/>
                    </a:ext>
                  </a:extLst>
                </a:gridCol>
                <a:gridCol w="1448773">
                  <a:extLst>
                    <a:ext uri="{9D8B030D-6E8A-4147-A177-3AD203B41FA5}">
                      <a16:colId xmlns:a16="http://schemas.microsoft.com/office/drawing/2014/main" val="2844508436"/>
                    </a:ext>
                  </a:extLst>
                </a:gridCol>
                <a:gridCol w="1448773">
                  <a:extLst>
                    <a:ext uri="{9D8B030D-6E8A-4147-A177-3AD203B41FA5}">
                      <a16:colId xmlns:a16="http://schemas.microsoft.com/office/drawing/2014/main" val="3328772435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1. Законодательство (по странам)</a:t>
                      </a: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6. Тенденции изменения в системах (15)</a:t>
                      </a: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634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2. Рынки</a:t>
                      </a: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3. Ресурсы</a:t>
                      </a: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4. Техника и технологии</a:t>
                      </a: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967540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5. Конкуренция (по товарам и регионам)</a:t>
                      </a: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400545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43206" y="2255705"/>
            <a:ext cx="1125434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54588" y="2565738"/>
            <a:ext cx="6096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 то же время, независимо от источников, получаемая информация должна быть структурирована в организации по определенным базам данных (БД), в которых в организации должна быть накоплена информация по (рис. 26): законодательству, рынкам, ресурсам, применяемым технологиям, конкуренции и тенденции их изменения.</a:t>
            </a:r>
            <a:endParaRPr lang="ru-RU" sz="1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326776" y="481063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Рис. 26. Основные БД (группы), информации которые необходимы в организации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503627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1148</Words>
  <Application>Microsoft Office PowerPoint</Application>
  <PresentationFormat>Широкоэкранный</PresentationFormat>
  <Paragraphs>117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Times New Roman</vt:lpstr>
      <vt:lpstr>Trebuchet MS</vt:lpstr>
      <vt:lpstr>Wingdings 3</vt:lpstr>
      <vt:lpstr>Аспект</vt:lpstr>
      <vt:lpstr>Ставропольский государственный аграрный университет Кафедра информационных систем </vt:lpstr>
      <vt:lpstr>Управление инновационным процессом </vt:lpstr>
      <vt:lpstr>Задача 1   Рассчитать временные показатели</vt:lpstr>
      <vt:lpstr>Модель инновационного процесса, построенная в соответствии с теорией жизненного цикла </vt:lpstr>
      <vt:lpstr>Время оценки специфических управленческих составляющих</vt:lpstr>
      <vt:lpstr>Характер информационных потоков</vt:lpstr>
      <vt:lpstr>Система разделения и объединения, информации в интересах инновации</vt:lpstr>
      <vt:lpstr>Источники формирования инновационных процессов</vt:lpstr>
      <vt:lpstr>Базы данных информации по инновациям</vt:lpstr>
      <vt:lpstr>Роль информационных массивов и источников в инновационной деятельности</vt:lpstr>
      <vt:lpstr>Информационные задачи IT служб</vt:lpstr>
      <vt:lpstr>Основные составляющие требований к инновационной информации Задача № 2 Дать полную характеристику составляющих</vt:lpstr>
      <vt:lpstr>Задача № 3 В поисковой системе найти и записать определения:  1 реализация, 2. имитация. 3 модификация</vt:lpstr>
      <vt:lpstr>Итог обрабатываемой информации</vt:lpstr>
      <vt:lpstr>Оценка качества (эффективности) информации для инновационных процессов</vt:lpstr>
      <vt:lpstr>Информация для принятия инновационных решений</vt:lpstr>
      <vt:lpstr>Заключение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 Кафедра информационных систем </dc:title>
  <dc:creator>Александр</dc:creator>
  <cp:lastModifiedBy>Александр</cp:lastModifiedBy>
  <cp:revision>17</cp:revision>
  <dcterms:created xsi:type="dcterms:W3CDTF">2021-10-12T05:28:29Z</dcterms:created>
  <dcterms:modified xsi:type="dcterms:W3CDTF">2021-10-12T06:18:16Z</dcterms:modified>
</cp:coreProperties>
</file>